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4"/>
  </p:sldMasterIdLst>
  <p:notesMasterIdLst>
    <p:notesMasterId r:id="rId24"/>
  </p:notesMasterIdLst>
  <p:sldIdLst>
    <p:sldId id="256" r:id="rId5"/>
    <p:sldId id="257" r:id="rId6"/>
    <p:sldId id="264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69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A8C8"/>
    <a:srgbClr val="344D9C"/>
    <a:srgbClr val="7197D5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4660"/>
  </p:normalViewPr>
  <p:slideViewPr>
    <p:cSldViewPr snapToGrid="0">
      <p:cViewPr varScale="1">
        <p:scale>
          <a:sx n="80" d="100"/>
          <a:sy n="80" d="100"/>
        </p:scale>
        <p:origin x="4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5AE42-4A90-4157-B6D4-F0B3E84A31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0B4BCE-A369-4ABD-ABE1-CD2F6DC92BF0}">
      <dgm:prSet/>
      <dgm:spPr>
        <a:solidFill>
          <a:srgbClr val="7197D5"/>
        </a:solidFill>
      </dgm:spPr>
      <dgm:t>
        <a:bodyPr/>
        <a:lstStyle/>
        <a:p>
          <a:r>
            <a:rPr lang="en-US" dirty="0"/>
            <a:t>Four Programs</a:t>
          </a:r>
        </a:p>
      </dgm:t>
    </dgm:pt>
    <dgm:pt modelId="{385611E3-3172-43A4-8E34-9E8F6778D6FE}" type="parTrans" cxnId="{F2CBF053-AC76-4F30-B43F-1F74EA92F253}">
      <dgm:prSet/>
      <dgm:spPr/>
      <dgm:t>
        <a:bodyPr/>
        <a:lstStyle/>
        <a:p>
          <a:endParaRPr lang="en-US"/>
        </a:p>
      </dgm:t>
    </dgm:pt>
    <dgm:pt modelId="{0E59A799-10FB-4688-9F63-E208694B05D3}" type="sibTrans" cxnId="{F2CBF053-AC76-4F30-B43F-1F74EA92F253}">
      <dgm:prSet/>
      <dgm:spPr/>
      <dgm:t>
        <a:bodyPr/>
        <a:lstStyle/>
        <a:p>
          <a:endParaRPr lang="en-US"/>
        </a:p>
      </dgm:t>
    </dgm:pt>
    <dgm:pt modelId="{37F9562C-ED19-4159-9022-E2B9CD9A53B7}">
      <dgm:prSet custT="1"/>
      <dgm:spPr>
        <a:solidFill>
          <a:srgbClr val="344D9C"/>
        </a:solidFill>
      </dgm:spPr>
      <dgm:t>
        <a:bodyPr/>
        <a:lstStyle/>
        <a:p>
          <a:r>
            <a:rPr lang="en-US" sz="3600" dirty="0"/>
            <a:t>E-Rate</a:t>
          </a:r>
        </a:p>
      </dgm:t>
    </dgm:pt>
    <dgm:pt modelId="{F96593D1-196B-48A7-9327-420C7FE07DF4}" type="parTrans" cxnId="{E727CE1A-1F8C-4D03-9950-0835B4E29210}">
      <dgm:prSet/>
      <dgm:spPr/>
      <dgm:t>
        <a:bodyPr/>
        <a:lstStyle/>
        <a:p>
          <a:endParaRPr lang="en-US"/>
        </a:p>
      </dgm:t>
    </dgm:pt>
    <dgm:pt modelId="{FDB2EE48-5C5A-4022-9378-96973EF76A33}" type="sibTrans" cxnId="{E727CE1A-1F8C-4D03-9950-0835B4E29210}">
      <dgm:prSet/>
      <dgm:spPr/>
      <dgm:t>
        <a:bodyPr/>
        <a:lstStyle/>
        <a:p>
          <a:endParaRPr lang="en-US"/>
        </a:p>
      </dgm:t>
    </dgm:pt>
    <dgm:pt modelId="{98DE5987-8EB8-4588-8004-BB3E09C4FBDA}">
      <dgm:prSet custT="1"/>
      <dgm:spPr>
        <a:solidFill>
          <a:srgbClr val="94A8C8"/>
        </a:solidFill>
      </dgm:spPr>
      <dgm:t>
        <a:bodyPr/>
        <a:lstStyle/>
        <a:p>
          <a:pPr algn="ctr"/>
          <a:endParaRPr lang="en-US" sz="3200" dirty="0"/>
        </a:p>
        <a:p>
          <a:pPr algn="ctr"/>
          <a:r>
            <a:rPr lang="en-US" sz="3200" dirty="0"/>
            <a:t>Rural Health Care</a:t>
          </a:r>
        </a:p>
      </dgm:t>
    </dgm:pt>
    <dgm:pt modelId="{794C54E3-A488-4BDC-8C8A-7EB9D73D8166}" type="parTrans" cxnId="{607AF95C-11C3-405D-9C07-A0DB9AC251F8}">
      <dgm:prSet/>
      <dgm:spPr/>
      <dgm:t>
        <a:bodyPr/>
        <a:lstStyle/>
        <a:p>
          <a:endParaRPr lang="en-US"/>
        </a:p>
      </dgm:t>
    </dgm:pt>
    <dgm:pt modelId="{AFEB7B48-C6FD-4D98-936D-3EB5545D7B2A}" type="sibTrans" cxnId="{607AF95C-11C3-405D-9C07-A0DB9AC251F8}">
      <dgm:prSet/>
      <dgm:spPr/>
      <dgm:t>
        <a:bodyPr/>
        <a:lstStyle/>
        <a:p>
          <a:endParaRPr lang="en-US"/>
        </a:p>
      </dgm:t>
    </dgm:pt>
    <dgm:pt modelId="{D66C12DC-8421-44F4-B0A6-3CFF2B449E79}">
      <dgm:prSet custT="1"/>
      <dgm:spPr>
        <a:solidFill>
          <a:srgbClr val="94A8C8"/>
        </a:solidFill>
      </dgm:spPr>
      <dgm:t>
        <a:bodyPr/>
        <a:lstStyle/>
        <a:p>
          <a:pPr algn="l"/>
          <a:r>
            <a:rPr lang="en-US" sz="1600" dirty="0"/>
            <a:t>Telecommunications Program</a:t>
          </a:r>
        </a:p>
      </dgm:t>
    </dgm:pt>
    <dgm:pt modelId="{0A386552-A81E-48B6-ADA3-D14FBB4B1CC6}" type="parTrans" cxnId="{72D18CA9-B840-454E-B452-37718D70A67A}">
      <dgm:prSet/>
      <dgm:spPr/>
      <dgm:t>
        <a:bodyPr/>
        <a:lstStyle/>
        <a:p>
          <a:endParaRPr lang="en-US"/>
        </a:p>
      </dgm:t>
    </dgm:pt>
    <dgm:pt modelId="{CF7C3AEA-EE49-4241-89D1-760A88A672ED}" type="sibTrans" cxnId="{72D18CA9-B840-454E-B452-37718D70A67A}">
      <dgm:prSet/>
      <dgm:spPr/>
      <dgm:t>
        <a:bodyPr/>
        <a:lstStyle/>
        <a:p>
          <a:endParaRPr lang="en-US"/>
        </a:p>
      </dgm:t>
    </dgm:pt>
    <dgm:pt modelId="{3E55E100-ABA4-4525-A065-C0DF17C2F0AB}">
      <dgm:prSet custT="1"/>
      <dgm:spPr>
        <a:solidFill>
          <a:srgbClr val="94A8C8"/>
        </a:solidFill>
      </dgm:spPr>
      <dgm:t>
        <a:bodyPr/>
        <a:lstStyle/>
        <a:p>
          <a:pPr algn="l"/>
          <a:r>
            <a:rPr lang="en-US" sz="1600" dirty="0"/>
            <a:t>Healthcare Connect Fund</a:t>
          </a:r>
        </a:p>
      </dgm:t>
    </dgm:pt>
    <dgm:pt modelId="{E20789F2-BA9F-473B-9B6F-80EAD0A2D653}" type="parTrans" cxnId="{24F9341D-14E4-4D37-83C4-5AEE23F37495}">
      <dgm:prSet/>
      <dgm:spPr/>
      <dgm:t>
        <a:bodyPr/>
        <a:lstStyle/>
        <a:p>
          <a:endParaRPr lang="en-US"/>
        </a:p>
      </dgm:t>
    </dgm:pt>
    <dgm:pt modelId="{0B76E9CF-D2F5-403D-87D4-D6AFBE6F7823}" type="sibTrans" cxnId="{24F9341D-14E4-4D37-83C4-5AEE23F37495}">
      <dgm:prSet/>
      <dgm:spPr/>
      <dgm:t>
        <a:bodyPr/>
        <a:lstStyle/>
        <a:p>
          <a:endParaRPr lang="en-US"/>
        </a:p>
      </dgm:t>
    </dgm:pt>
    <dgm:pt modelId="{A793129C-8C07-4B95-AD81-C82B9DAC02D6}">
      <dgm:prSet custT="1"/>
      <dgm:spPr>
        <a:solidFill>
          <a:srgbClr val="344D9C"/>
        </a:solidFill>
      </dgm:spPr>
      <dgm:t>
        <a:bodyPr/>
        <a:lstStyle/>
        <a:p>
          <a:pPr algn="ctr"/>
          <a:endParaRPr lang="en-US" sz="3600" dirty="0"/>
        </a:p>
        <a:p>
          <a:pPr algn="ctr"/>
          <a:r>
            <a:rPr lang="en-US" sz="3600" dirty="0"/>
            <a:t>High Cost</a:t>
          </a:r>
        </a:p>
      </dgm:t>
    </dgm:pt>
    <dgm:pt modelId="{B798F2F8-4F2C-4648-BD75-3FDA7531D2FE}" type="parTrans" cxnId="{CDE7DADB-CD67-46BD-BFF4-02181F7A0BC6}">
      <dgm:prSet/>
      <dgm:spPr/>
      <dgm:t>
        <a:bodyPr/>
        <a:lstStyle/>
        <a:p>
          <a:endParaRPr lang="en-US"/>
        </a:p>
      </dgm:t>
    </dgm:pt>
    <dgm:pt modelId="{3427ED1B-89F0-46A3-8218-232A7305AF8B}" type="sibTrans" cxnId="{CDE7DADB-CD67-46BD-BFF4-02181F7A0BC6}">
      <dgm:prSet/>
      <dgm:spPr/>
      <dgm:t>
        <a:bodyPr/>
        <a:lstStyle/>
        <a:p>
          <a:endParaRPr lang="en-US"/>
        </a:p>
      </dgm:t>
    </dgm:pt>
    <dgm:pt modelId="{3CE15990-59FD-4C26-93DF-1EA8BF7FA14B}">
      <dgm:prSet custT="1"/>
      <dgm:spPr>
        <a:solidFill>
          <a:srgbClr val="94A8C8"/>
        </a:solidFill>
      </dgm:spPr>
      <dgm:t>
        <a:bodyPr/>
        <a:lstStyle/>
        <a:p>
          <a:r>
            <a:rPr lang="en-US" sz="3600" dirty="0"/>
            <a:t>Lifeline</a:t>
          </a:r>
        </a:p>
      </dgm:t>
    </dgm:pt>
    <dgm:pt modelId="{0CC38436-76E3-4369-92ED-43609CAE4E90}" type="parTrans" cxnId="{8A6B8E1C-A8F9-447E-B763-602D1488F494}">
      <dgm:prSet/>
      <dgm:spPr/>
      <dgm:t>
        <a:bodyPr/>
        <a:lstStyle/>
        <a:p>
          <a:endParaRPr lang="en-US"/>
        </a:p>
      </dgm:t>
    </dgm:pt>
    <dgm:pt modelId="{5E0F5576-41D2-424A-B37E-0405041527DC}" type="sibTrans" cxnId="{8A6B8E1C-A8F9-447E-B763-602D1488F494}">
      <dgm:prSet/>
      <dgm:spPr/>
      <dgm:t>
        <a:bodyPr/>
        <a:lstStyle/>
        <a:p>
          <a:endParaRPr lang="en-US"/>
        </a:p>
      </dgm:t>
    </dgm:pt>
    <dgm:pt modelId="{81F9B5EB-B852-403A-BC87-D74496E4A5D4}">
      <dgm:prSet custT="1"/>
      <dgm:spPr>
        <a:solidFill>
          <a:srgbClr val="344D9C"/>
        </a:solidFill>
      </dgm:spPr>
      <dgm:t>
        <a:bodyPr/>
        <a:lstStyle/>
        <a:p>
          <a:pPr algn="l"/>
          <a:r>
            <a:rPr lang="en-US" sz="1600" dirty="0"/>
            <a:t>Connect America Fund</a:t>
          </a:r>
        </a:p>
      </dgm:t>
    </dgm:pt>
    <dgm:pt modelId="{CE33027B-2640-477C-AFB7-EE6D176C321E}" type="parTrans" cxnId="{26C24531-E34F-429B-BDA6-E32B3C4A42F2}">
      <dgm:prSet/>
      <dgm:spPr/>
    </dgm:pt>
    <dgm:pt modelId="{009EE344-ACB8-4522-9726-E9A42D0BC4B5}" type="sibTrans" cxnId="{26C24531-E34F-429B-BDA6-E32B3C4A42F2}">
      <dgm:prSet/>
      <dgm:spPr/>
    </dgm:pt>
    <dgm:pt modelId="{2F9974B8-0B66-43F2-9873-A555324E1883}">
      <dgm:prSet custT="1"/>
      <dgm:spPr>
        <a:solidFill>
          <a:srgbClr val="344D9C"/>
        </a:solidFill>
      </dgm:spPr>
      <dgm:t>
        <a:bodyPr/>
        <a:lstStyle/>
        <a:p>
          <a:pPr algn="l"/>
          <a:endParaRPr lang="en-US" sz="1600" dirty="0"/>
        </a:p>
      </dgm:t>
    </dgm:pt>
    <dgm:pt modelId="{D2FE6FAE-77FE-468E-916E-CD73D1ACDA76}" type="parTrans" cxnId="{26EC8270-4FE1-4F9D-B9E6-E2490794EE8E}">
      <dgm:prSet/>
      <dgm:spPr/>
    </dgm:pt>
    <dgm:pt modelId="{2743036D-03E5-48FD-B78E-6F1545FE36E4}" type="sibTrans" cxnId="{26EC8270-4FE1-4F9D-B9E6-E2490794EE8E}">
      <dgm:prSet/>
      <dgm:spPr/>
    </dgm:pt>
    <dgm:pt modelId="{43E2518B-7854-45CD-A37C-F7C4B1FBA9C0}" type="pres">
      <dgm:prSet presAssocID="{8195AE42-4A90-4157-B6D4-F0B3E84A31F3}" presName="composite" presStyleCnt="0">
        <dgm:presLayoutVars>
          <dgm:chMax val="1"/>
          <dgm:dir/>
          <dgm:resizeHandles val="exact"/>
        </dgm:presLayoutVars>
      </dgm:prSet>
      <dgm:spPr/>
    </dgm:pt>
    <dgm:pt modelId="{9104875C-D1D2-40F0-9F81-A7C599F204A6}" type="pres">
      <dgm:prSet presAssocID="{1B0B4BCE-A369-4ABD-ABE1-CD2F6DC92BF0}" presName="roof" presStyleLbl="dkBgShp" presStyleIdx="0" presStyleCnt="2"/>
      <dgm:spPr/>
    </dgm:pt>
    <dgm:pt modelId="{4D0818B5-E830-4A13-9664-6C56CF0C38BB}" type="pres">
      <dgm:prSet presAssocID="{1B0B4BCE-A369-4ABD-ABE1-CD2F6DC92BF0}" presName="pillars" presStyleCnt="0"/>
      <dgm:spPr/>
    </dgm:pt>
    <dgm:pt modelId="{165421B1-7E4D-474B-8F75-37063FDB0155}" type="pres">
      <dgm:prSet presAssocID="{1B0B4BCE-A369-4ABD-ABE1-CD2F6DC92BF0}" presName="pillar1" presStyleLbl="node1" presStyleIdx="0" presStyleCnt="4">
        <dgm:presLayoutVars>
          <dgm:bulletEnabled val="1"/>
        </dgm:presLayoutVars>
      </dgm:prSet>
      <dgm:spPr/>
    </dgm:pt>
    <dgm:pt modelId="{CF4A78B5-26EB-47AE-B43A-C83935E93596}" type="pres">
      <dgm:prSet presAssocID="{98DE5987-8EB8-4588-8004-BB3E09C4FBDA}" presName="pillarX" presStyleLbl="node1" presStyleIdx="1" presStyleCnt="4">
        <dgm:presLayoutVars>
          <dgm:bulletEnabled val="1"/>
        </dgm:presLayoutVars>
      </dgm:prSet>
      <dgm:spPr/>
    </dgm:pt>
    <dgm:pt modelId="{A339F899-49EB-4B8D-B906-BA433AD83152}" type="pres">
      <dgm:prSet presAssocID="{A793129C-8C07-4B95-AD81-C82B9DAC02D6}" presName="pillarX" presStyleLbl="node1" presStyleIdx="2" presStyleCnt="4">
        <dgm:presLayoutVars>
          <dgm:bulletEnabled val="1"/>
        </dgm:presLayoutVars>
      </dgm:prSet>
      <dgm:spPr/>
    </dgm:pt>
    <dgm:pt modelId="{DA28AFD7-6E35-4030-A7C9-9DAD8F0CBCAC}" type="pres">
      <dgm:prSet presAssocID="{3CE15990-59FD-4C26-93DF-1EA8BF7FA14B}" presName="pillarX" presStyleLbl="node1" presStyleIdx="3" presStyleCnt="4">
        <dgm:presLayoutVars>
          <dgm:bulletEnabled val="1"/>
        </dgm:presLayoutVars>
      </dgm:prSet>
      <dgm:spPr/>
    </dgm:pt>
    <dgm:pt modelId="{C1E6D50B-1603-40F6-BFDF-B1A0B081DB3B}" type="pres">
      <dgm:prSet presAssocID="{1B0B4BCE-A369-4ABD-ABE1-CD2F6DC92BF0}" presName="base" presStyleLbl="dkBgShp" presStyleIdx="1" presStyleCnt="2" custLinFactNeighborY="-9955"/>
      <dgm:spPr>
        <a:solidFill>
          <a:srgbClr val="7197D5"/>
        </a:solidFill>
      </dgm:spPr>
    </dgm:pt>
  </dgm:ptLst>
  <dgm:cxnLst>
    <dgm:cxn modelId="{E727CE1A-1F8C-4D03-9950-0835B4E29210}" srcId="{1B0B4BCE-A369-4ABD-ABE1-CD2F6DC92BF0}" destId="{37F9562C-ED19-4159-9022-E2B9CD9A53B7}" srcOrd="0" destOrd="0" parTransId="{F96593D1-196B-48A7-9327-420C7FE07DF4}" sibTransId="{FDB2EE48-5C5A-4022-9378-96973EF76A33}"/>
    <dgm:cxn modelId="{8A6B8E1C-A8F9-447E-B763-602D1488F494}" srcId="{1B0B4BCE-A369-4ABD-ABE1-CD2F6DC92BF0}" destId="{3CE15990-59FD-4C26-93DF-1EA8BF7FA14B}" srcOrd="3" destOrd="0" parTransId="{0CC38436-76E3-4369-92ED-43609CAE4E90}" sibTransId="{5E0F5576-41D2-424A-B37E-0405041527DC}"/>
    <dgm:cxn modelId="{24F9341D-14E4-4D37-83C4-5AEE23F37495}" srcId="{98DE5987-8EB8-4588-8004-BB3E09C4FBDA}" destId="{3E55E100-ABA4-4525-A065-C0DF17C2F0AB}" srcOrd="1" destOrd="0" parTransId="{E20789F2-BA9F-473B-9B6F-80EAD0A2D653}" sibTransId="{0B76E9CF-D2F5-403D-87D4-D6AFBE6F7823}"/>
    <dgm:cxn modelId="{941E0525-B6F9-47A8-9321-BB795FA30C80}" type="presOf" srcId="{D66C12DC-8421-44F4-B0A6-3CFF2B449E79}" destId="{CF4A78B5-26EB-47AE-B43A-C83935E93596}" srcOrd="0" destOrd="1" presId="urn:microsoft.com/office/officeart/2005/8/layout/hList3"/>
    <dgm:cxn modelId="{26C24531-E34F-429B-BDA6-E32B3C4A42F2}" srcId="{A793129C-8C07-4B95-AD81-C82B9DAC02D6}" destId="{81F9B5EB-B852-403A-BC87-D74496E4A5D4}" srcOrd="1" destOrd="0" parTransId="{CE33027B-2640-477C-AFB7-EE6D176C321E}" sibTransId="{009EE344-ACB8-4522-9726-E9A42D0BC4B5}"/>
    <dgm:cxn modelId="{607AF95C-11C3-405D-9C07-A0DB9AC251F8}" srcId="{1B0B4BCE-A369-4ABD-ABE1-CD2F6DC92BF0}" destId="{98DE5987-8EB8-4588-8004-BB3E09C4FBDA}" srcOrd="1" destOrd="0" parTransId="{794C54E3-A488-4BDC-8C8A-7EB9D73D8166}" sibTransId="{AFEB7B48-C6FD-4D98-936D-3EB5545D7B2A}"/>
    <dgm:cxn modelId="{72E5A34F-857F-4F58-A856-1BE101ACA993}" type="presOf" srcId="{3CE15990-59FD-4C26-93DF-1EA8BF7FA14B}" destId="{DA28AFD7-6E35-4030-A7C9-9DAD8F0CBCAC}" srcOrd="0" destOrd="0" presId="urn:microsoft.com/office/officeart/2005/8/layout/hList3"/>
    <dgm:cxn modelId="{26EC8270-4FE1-4F9D-B9E6-E2490794EE8E}" srcId="{A793129C-8C07-4B95-AD81-C82B9DAC02D6}" destId="{2F9974B8-0B66-43F2-9873-A555324E1883}" srcOrd="0" destOrd="0" parTransId="{D2FE6FAE-77FE-468E-916E-CD73D1ACDA76}" sibTransId="{2743036D-03E5-48FD-B78E-6F1545FE36E4}"/>
    <dgm:cxn modelId="{F2CBF053-AC76-4F30-B43F-1F74EA92F253}" srcId="{8195AE42-4A90-4157-B6D4-F0B3E84A31F3}" destId="{1B0B4BCE-A369-4ABD-ABE1-CD2F6DC92BF0}" srcOrd="0" destOrd="0" parTransId="{385611E3-3172-43A4-8E34-9E8F6778D6FE}" sibTransId="{0E59A799-10FB-4688-9F63-E208694B05D3}"/>
    <dgm:cxn modelId="{8E0D567D-0F44-4D63-A04F-740FDE7872C4}" type="presOf" srcId="{3E55E100-ABA4-4525-A065-C0DF17C2F0AB}" destId="{CF4A78B5-26EB-47AE-B43A-C83935E93596}" srcOrd="0" destOrd="2" presId="urn:microsoft.com/office/officeart/2005/8/layout/hList3"/>
    <dgm:cxn modelId="{27FCB980-323A-4ED0-BD01-84BECC6AA928}" type="presOf" srcId="{2F9974B8-0B66-43F2-9873-A555324E1883}" destId="{A339F899-49EB-4B8D-B906-BA433AD83152}" srcOrd="0" destOrd="1" presId="urn:microsoft.com/office/officeart/2005/8/layout/hList3"/>
    <dgm:cxn modelId="{E68AD885-AD35-44DC-9786-71C52A7AA39C}" type="presOf" srcId="{98DE5987-8EB8-4588-8004-BB3E09C4FBDA}" destId="{CF4A78B5-26EB-47AE-B43A-C83935E93596}" srcOrd="0" destOrd="0" presId="urn:microsoft.com/office/officeart/2005/8/layout/hList3"/>
    <dgm:cxn modelId="{7BFB829C-7F33-4DDE-A54C-70CACACDE376}" type="presOf" srcId="{8195AE42-4A90-4157-B6D4-F0B3E84A31F3}" destId="{43E2518B-7854-45CD-A37C-F7C4B1FBA9C0}" srcOrd="0" destOrd="0" presId="urn:microsoft.com/office/officeart/2005/8/layout/hList3"/>
    <dgm:cxn modelId="{CB2E2FA1-04CF-43EF-9354-C6B7F46EAAB3}" type="presOf" srcId="{A793129C-8C07-4B95-AD81-C82B9DAC02D6}" destId="{A339F899-49EB-4B8D-B906-BA433AD83152}" srcOrd="0" destOrd="0" presId="urn:microsoft.com/office/officeart/2005/8/layout/hList3"/>
    <dgm:cxn modelId="{188CB1A2-F41B-4C74-A673-1B8EC9DFEDBB}" type="presOf" srcId="{1B0B4BCE-A369-4ABD-ABE1-CD2F6DC92BF0}" destId="{9104875C-D1D2-40F0-9F81-A7C599F204A6}" srcOrd="0" destOrd="0" presId="urn:microsoft.com/office/officeart/2005/8/layout/hList3"/>
    <dgm:cxn modelId="{72D18CA9-B840-454E-B452-37718D70A67A}" srcId="{98DE5987-8EB8-4588-8004-BB3E09C4FBDA}" destId="{D66C12DC-8421-44F4-B0A6-3CFF2B449E79}" srcOrd="0" destOrd="0" parTransId="{0A386552-A81E-48B6-ADA3-D14FBB4B1CC6}" sibTransId="{CF7C3AEA-EE49-4241-89D1-760A88A672ED}"/>
    <dgm:cxn modelId="{5E7C22CD-A0B0-458C-AF57-56387D88339B}" type="presOf" srcId="{81F9B5EB-B852-403A-BC87-D74496E4A5D4}" destId="{A339F899-49EB-4B8D-B906-BA433AD83152}" srcOrd="0" destOrd="2" presId="urn:microsoft.com/office/officeart/2005/8/layout/hList3"/>
    <dgm:cxn modelId="{78B6C8D0-392D-4152-888B-FFE01687E7A0}" type="presOf" srcId="{37F9562C-ED19-4159-9022-E2B9CD9A53B7}" destId="{165421B1-7E4D-474B-8F75-37063FDB0155}" srcOrd="0" destOrd="0" presId="urn:microsoft.com/office/officeart/2005/8/layout/hList3"/>
    <dgm:cxn modelId="{CDE7DADB-CD67-46BD-BFF4-02181F7A0BC6}" srcId="{1B0B4BCE-A369-4ABD-ABE1-CD2F6DC92BF0}" destId="{A793129C-8C07-4B95-AD81-C82B9DAC02D6}" srcOrd="2" destOrd="0" parTransId="{B798F2F8-4F2C-4648-BD75-3FDA7531D2FE}" sibTransId="{3427ED1B-89F0-46A3-8218-232A7305AF8B}"/>
    <dgm:cxn modelId="{3E67C83B-CF78-4DB7-A03C-F62AFE057C09}" type="presParOf" srcId="{43E2518B-7854-45CD-A37C-F7C4B1FBA9C0}" destId="{9104875C-D1D2-40F0-9F81-A7C599F204A6}" srcOrd="0" destOrd="0" presId="urn:microsoft.com/office/officeart/2005/8/layout/hList3"/>
    <dgm:cxn modelId="{9B13A734-7AC7-4019-BB33-96BBBBD69978}" type="presParOf" srcId="{43E2518B-7854-45CD-A37C-F7C4B1FBA9C0}" destId="{4D0818B5-E830-4A13-9664-6C56CF0C38BB}" srcOrd="1" destOrd="0" presId="urn:microsoft.com/office/officeart/2005/8/layout/hList3"/>
    <dgm:cxn modelId="{F5E8C903-EFF1-4FCC-9221-608A72C83AA3}" type="presParOf" srcId="{4D0818B5-E830-4A13-9664-6C56CF0C38BB}" destId="{165421B1-7E4D-474B-8F75-37063FDB0155}" srcOrd="0" destOrd="0" presId="urn:microsoft.com/office/officeart/2005/8/layout/hList3"/>
    <dgm:cxn modelId="{643C02E0-3C52-4929-8C8B-152D99657C70}" type="presParOf" srcId="{4D0818B5-E830-4A13-9664-6C56CF0C38BB}" destId="{CF4A78B5-26EB-47AE-B43A-C83935E93596}" srcOrd="1" destOrd="0" presId="urn:microsoft.com/office/officeart/2005/8/layout/hList3"/>
    <dgm:cxn modelId="{2649F60C-37B9-4EFE-88C5-1BF6C9648FA7}" type="presParOf" srcId="{4D0818B5-E830-4A13-9664-6C56CF0C38BB}" destId="{A339F899-49EB-4B8D-B906-BA433AD83152}" srcOrd="2" destOrd="0" presId="urn:microsoft.com/office/officeart/2005/8/layout/hList3"/>
    <dgm:cxn modelId="{8514AD9C-3738-444F-BB71-1CD6A05F52D0}" type="presParOf" srcId="{4D0818B5-E830-4A13-9664-6C56CF0C38BB}" destId="{DA28AFD7-6E35-4030-A7C9-9DAD8F0CBCAC}" srcOrd="3" destOrd="0" presId="urn:microsoft.com/office/officeart/2005/8/layout/hList3"/>
    <dgm:cxn modelId="{719ED338-8022-49F9-982D-DFE02E2DE014}" type="presParOf" srcId="{43E2518B-7854-45CD-A37C-F7C4B1FBA9C0}" destId="{C1E6D50B-1603-40F6-BFDF-B1A0B081DB3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4875C-D1D2-40F0-9F81-A7C599F204A6}">
      <dsp:nvSpPr>
        <dsp:cNvPr id="0" name=""/>
        <dsp:cNvSpPr/>
      </dsp:nvSpPr>
      <dsp:spPr>
        <a:xfrm>
          <a:off x="0" y="0"/>
          <a:ext cx="10058399" cy="1256324"/>
        </a:xfrm>
        <a:prstGeom prst="rect">
          <a:avLst/>
        </a:prstGeom>
        <a:solidFill>
          <a:srgbClr val="7197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Four Programs</a:t>
          </a:r>
        </a:p>
      </dsp:txBody>
      <dsp:txXfrm>
        <a:off x="0" y="0"/>
        <a:ext cx="10058399" cy="1256324"/>
      </dsp:txXfrm>
    </dsp:sp>
    <dsp:sp modelId="{165421B1-7E4D-474B-8F75-37063FDB0155}">
      <dsp:nvSpPr>
        <dsp:cNvPr id="0" name=""/>
        <dsp:cNvSpPr/>
      </dsp:nvSpPr>
      <dsp:spPr>
        <a:xfrm>
          <a:off x="0" y="1256324"/>
          <a:ext cx="2514600" cy="2638280"/>
        </a:xfrm>
        <a:prstGeom prst="rect">
          <a:avLst/>
        </a:prstGeom>
        <a:solidFill>
          <a:srgbClr val="344D9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E-Rate</a:t>
          </a:r>
        </a:p>
      </dsp:txBody>
      <dsp:txXfrm>
        <a:off x="0" y="1256324"/>
        <a:ext cx="2514600" cy="2638280"/>
      </dsp:txXfrm>
    </dsp:sp>
    <dsp:sp modelId="{CF4A78B5-26EB-47AE-B43A-C83935E93596}">
      <dsp:nvSpPr>
        <dsp:cNvPr id="0" name=""/>
        <dsp:cNvSpPr/>
      </dsp:nvSpPr>
      <dsp:spPr>
        <a:xfrm>
          <a:off x="2514599" y="1256324"/>
          <a:ext cx="2514600" cy="2638280"/>
        </a:xfrm>
        <a:prstGeom prst="rect">
          <a:avLst/>
        </a:prstGeom>
        <a:solidFill>
          <a:srgbClr val="94A8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Rural Health Care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Telecommunications Program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Healthcare Connect Fund</a:t>
          </a:r>
        </a:p>
      </dsp:txBody>
      <dsp:txXfrm>
        <a:off x="2514599" y="1256324"/>
        <a:ext cx="2514600" cy="2638280"/>
      </dsp:txXfrm>
    </dsp:sp>
    <dsp:sp modelId="{A339F899-49EB-4B8D-B906-BA433AD83152}">
      <dsp:nvSpPr>
        <dsp:cNvPr id="0" name=""/>
        <dsp:cNvSpPr/>
      </dsp:nvSpPr>
      <dsp:spPr>
        <a:xfrm>
          <a:off x="5029199" y="1256324"/>
          <a:ext cx="2514600" cy="2638280"/>
        </a:xfrm>
        <a:prstGeom prst="rect">
          <a:avLst/>
        </a:prstGeom>
        <a:solidFill>
          <a:srgbClr val="344D9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High Cost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Connect America Fund</a:t>
          </a:r>
        </a:p>
      </dsp:txBody>
      <dsp:txXfrm>
        <a:off x="5029199" y="1256324"/>
        <a:ext cx="2514600" cy="2638280"/>
      </dsp:txXfrm>
    </dsp:sp>
    <dsp:sp modelId="{DA28AFD7-6E35-4030-A7C9-9DAD8F0CBCAC}">
      <dsp:nvSpPr>
        <dsp:cNvPr id="0" name=""/>
        <dsp:cNvSpPr/>
      </dsp:nvSpPr>
      <dsp:spPr>
        <a:xfrm>
          <a:off x="7543800" y="1256324"/>
          <a:ext cx="2514600" cy="2638280"/>
        </a:xfrm>
        <a:prstGeom prst="rect">
          <a:avLst/>
        </a:prstGeom>
        <a:solidFill>
          <a:srgbClr val="94A8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Lifeline</a:t>
          </a:r>
        </a:p>
      </dsp:txBody>
      <dsp:txXfrm>
        <a:off x="7543800" y="1256324"/>
        <a:ext cx="2514600" cy="2638280"/>
      </dsp:txXfrm>
    </dsp:sp>
    <dsp:sp modelId="{C1E6D50B-1603-40F6-BFDF-B1A0B081DB3B}">
      <dsp:nvSpPr>
        <dsp:cNvPr id="0" name=""/>
        <dsp:cNvSpPr/>
      </dsp:nvSpPr>
      <dsp:spPr>
        <a:xfrm>
          <a:off x="0" y="3865422"/>
          <a:ext cx="10058399" cy="293142"/>
        </a:xfrm>
        <a:prstGeom prst="rect">
          <a:avLst/>
        </a:prstGeom>
        <a:solidFill>
          <a:srgbClr val="7197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EE973B-EA3B-4A88-9AF6-169C0260CB99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2A3DB5-5C36-4EEA-8252-AD2485B16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7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4302-02B5-4B97-8623-813711C7F9F4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1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BE7B-D069-45D1-A146-D0544D907A9F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6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7114-88FC-40B1-B5B9-3BAE3E48CB44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0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6E0-A1C3-41BB-8A1C-1094B9C0ED9F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6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01C-F378-469A-ACB7-BD8418ACB362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0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B2A5-D343-4CA4-AFEC-129D5275F74B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0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63C9-7532-4C5D-A958-5BE5A07E6A5C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0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0368-BB5A-45B4-B9EF-77670FF9B9A9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3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753-8D9E-4449-9D73-410DFD86BEB3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7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92B7E1-CD24-4FFF-987E-5E4A3A27D3D9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0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F50C-F2A3-411D-B619-211885A745BC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3A7189-2EB4-4BC6-B2F9-99E419CEAA8E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4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linesupport.org/ls/do-i-qualify/federal-poverty-guidelines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c.org/default.asp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it.nv.gov/" TargetMode="External"/><Relationship Id="rId5" Type="http://schemas.openxmlformats.org/officeDocument/2006/relationships/hyperlink" Target="http://www.e-ratecentral.com/" TargetMode="External"/><Relationship Id="rId4" Type="http://schemas.openxmlformats.org/officeDocument/2006/relationships/hyperlink" Target="http://puc.nv.gov/Contact/Contact_U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23641B-FF06-443A-B583-D73FDF925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615"/>
            <a:ext cx="12192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2B8ECD-579F-4F36-9B0D-B20477DF3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431982"/>
            <a:ext cx="10058400" cy="5181679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Universal Service Fund (USF) Programs</a:t>
            </a:r>
            <a:b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Presented by Eric Flock</a:t>
            </a:r>
            <a:b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b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7042C-0735-4BF2-88DE-D89A0628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Nevada Broadband Summit 11/6/2017 © E-Rate Central 2017</a:t>
            </a:r>
          </a:p>
        </p:txBody>
      </p:sp>
    </p:spTree>
    <p:extLst>
      <p:ext uri="{BB962C8B-B14F-4D97-AF65-F5344CB8AC3E}">
        <p14:creationId xmlns:p14="http://schemas.microsoft.com/office/powerpoint/2010/main" val="385603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AE3770-609E-4289-8B0A-45119D4347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8B6BCE-776F-41C6-B8BE-87214BA6A9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A5AC9C-E659-489D-8683-D019CE12A75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CE80DCC-B1A7-4500-84C1-E95E57B7B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/>
          </a:blip>
          <a:srcRect t="4925" b="10805"/>
          <a:stretch/>
        </p:blipFill>
        <p:spPr>
          <a:xfrm>
            <a:off x="-3140" y="-1306287"/>
            <a:ext cx="12191980" cy="76381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4B80983-DA17-4B40-AFE1-C3A40834F9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EAF9AA-4844-4960-9424-DC3E18A8C0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1F6393-7EA4-4D60-ACBB-A0B2C861681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970746C2-F67D-4697-95D9-05976BFC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High Cost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3AC42-CB1B-4D0A-8239-F6B98282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E-Rate Central 2017</a:t>
            </a:r>
          </a:p>
        </p:txBody>
      </p:sp>
    </p:spTree>
    <p:extLst>
      <p:ext uri="{BB962C8B-B14F-4D97-AF65-F5344CB8AC3E}">
        <p14:creationId xmlns:p14="http://schemas.microsoft.com/office/powerpoint/2010/main" val="3803462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528470-D180-4110-8083-1AB04D5B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High Cost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00E26-C625-4A28-94A2-917821F3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Provides funding to companies working to expand connectivity infrastructure in unserved and underserved areas</a:t>
            </a:r>
          </a:p>
          <a:p>
            <a:endParaRPr lang="en-US" sz="3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Service Providers must be Eligible Telecommunication Carriers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March 2016 Rate of Reform Order established $20 billion available funds over 10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11A81-7F18-4C28-86AA-39C37C5B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1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8362-91FC-429B-BAAA-C314EF14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Connect America Fund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DA222-8A05-4866-BF6C-7CE637BC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7FAB65C-0BE5-4C22-8E6E-CF3918F343B0}"/>
              </a:ext>
            </a:extLst>
          </p:cNvPr>
          <p:cNvSpPr txBox="1">
            <a:spLocks/>
          </p:cNvSpPr>
          <p:nvPr/>
        </p:nvSpPr>
        <p:spPr>
          <a:xfrm>
            <a:off x="6217920" y="1931437"/>
            <a:ext cx="4937760" cy="393765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/>
              <a:t>Mobility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Wireless component of the Connect America Fund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Provides ongoing support to deploy and maintain mobile broadband and voice service in high-cost areas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u="sng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30D5B33-B08E-4D24-A936-16CA013526C7}"/>
              </a:ext>
            </a:extLst>
          </p:cNvPr>
          <p:cNvSpPr txBox="1">
            <a:spLocks/>
          </p:cNvSpPr>
          <p:nvPr/>
        </p:nvSpPr>
        <p:spPr>
          <a:xfrm>
            <a:off x="1097278" y="1931437"/>
            <a:ext cx="4937760" cy="39376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/>
              <a:t>Phase II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ongoing support to deploy and  maintain fixed-location broadband and voice services in high-cost areas at rates comparable to urban areas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63503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DF86FD-6812-4F83-B43B-832EC0BE0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/>
          </a:blip>
          <a:srcRect r="17777" b="-1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4B80983-DA17-4B40-AFE1-C3A40834F9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AF9AA-4844-4960-9424-DC3E18A8C0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1F6393-7EA4-4D60-ACBB-A0B2C861681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D2FE2FC-8D63-45BB-82D0-B50F85F15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/>
              <a:t>Lifeline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F6BED-72C7-4F5F-9B92-8B563C68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E-Rate Central 2017</a:t>
            </a:r>
          </a:p>
        </p:txBody>
      </p:sp>
    </p:spTree>
    <p:extLst>
      <p:ext uri="{BB962C8B-B14F-4D97-AF65-F5344CB8AC3E}">
        <p14:creationId xmlns:p14="http://schemas.microsoft.com/office/powerpoint/2010/main" val="1785746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4359-9062-40EF-8BB9-6DA2BA7D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Lifeline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EAC8D-A68B-4C38-8E3F-251BE7425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Helps households obtain the voice and broadband connectivity services needed to participate and function in today’s digital world</a:t>
            </a:r>
          </a:p>
          <a:p>
            <a:endParaRPr lang="en-US" sz="3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/>
              <a:t>Discounts are available to those whose income is 135% or less than the </a:t>
            </a:r>
            <a:r>
              <a:rPr lang="en-US" sz="3000" dirty="0">
                <a:hlinkClick r:id="rId2"/>
              </a:rPr>
              <a:t>federal poverty guidelines</a:t>
            </a:r>
            <a:r>
              <a:rPr lang="en-US" sz="30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A19AE-E7AB-4C82-858D-676DB82A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E29FA-0FDA-4E61-B065-F2559ACC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Federal Poverty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468F6-B1A3-4EF3-BBB3-092A868D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0A05D28-EA93-4C98-BFAE-37CEF477E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545289"/>
              </p:ext>
            </p:extLst>
          </p:nvPr>
        </p:nvGraphicFramePr>
        <p:xfrm>
          <a:off x="1096963" y="1846263"/>
          <a:ext cx="10058400" cy="409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11547838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068893156"/>
                    </a:ext>
                  </a:extLst>
                </a:gridCol>
              </a:tblGrid>
              <a:tr h="5843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Household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Income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43082"/>
                  </a:ext>
                </a:extLst>
              </a:tr>
              <a:tr h="5843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$16,281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525667"/>
                  </a:ext>
                </a:extLst>
              </a:tr>
              <a:tr h="5843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$21,924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58686"/>
                  </a:ext>
                </a:extLst>
              </a:tr>
              <a:tr h="5843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$27,567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00746"/>
                  </a:ext>
                </a:extLst>
              </a:tr>
              <a:tr h="5843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$33,210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159976"/>
                  </a:ext>
                </a:extLst>
              </a:tr>
              <a:tr h="5843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$44,496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963147"/>
                  </a:ext>
                </a:extLst>
              </a:tr>
              <a:tr h="5843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$50,139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527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45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C9D135-2BF4-4694-8732-88EEE18AA8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8FCE6-4D20-4A9A-90B4-C948024EBE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CBF307-3BC6-4D33-BC45-E7DADD14F2A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9C77DBE-43B2-4580-9C81-52DE557B75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FB23AC-2F44-4516-A078-FBB152154A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49" y="313509"/>
            <a:ext cx="7144854" cy="56823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2EEEB7-07F4-4B3C-A872-E13A22D844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33F139-16D4-4A34-9C64-4B22E8E82E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7BCD9-9961-468B-8CA3-B5CB64223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Plan Qualifications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F631F-C8CD-4F00-BD78-234DD8FB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849" y="6459785"/>
            <a:ext cx="70501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E-Rate Central 2017</a:t>
            </a:r>
          </a:p>
        </p:txBody>
      </p:sp>
    </p:spTree>
    <p:extLst>
      <p:ext uri="{BB962C8B-B14F-4D97-AF65-F5344CB8AC3E}">
        <p14:creationId xmlns:p14="http://schemas.microsoft.com/office/powerpoint/2010/main" val="201540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7A23741-C8CC-49EF-950D-A0B72BACD6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E823DD-C233-455F-9FF9-40C20F5D16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CF00AF-6C1D-4FC6-89F3-121ED766AB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E8EDE7B-486C-4999-97CB-2B566FF04D8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8" y="862149"/>
            <a:ext cx="7946571" cy="4663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8C6A9-35C2-4E15-AC87-777A3A21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Voice Support Phase-Down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5AF9C-D496-4E69-8836-5D7D2F75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9175" y="6459785"/>
            <a:ext cx="375724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© E-Rate Central 2017</a:t>
            </a:r>
          </a:p>
        </p:txBody>
      </p:sp>
    </p:spTree>
    <p:extLst>
      <p:ext uri="{BB962C8B-B14F-4D97-AF65-F5344CB8AC3E}">
        <p14:creationId xmlns:p14="http://schemas.microsoft.com/office/powerpoint/2010/main" val="30829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C9D135-2BF4-4694-8732-88EEE18AA8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8FCE6-4D20-4A9A-90B4-C948024EBE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CBF307-3BC6-4D33-BC45-E7DADD14F2A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9C77DBE-43B2-4580-9C81-52DE557B75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841EB-D83F-49BB-8134-F3FE395EF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49" y="631413"/>
            <a:ext cx="7087267" cy="566981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2EEEB7-07F4-4B3C-A872-E13A22D844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33F139-16D4-4A34-9C64-4B22E8E82E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7E01C-5639-4C63-8FCE-C15B53F7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Lifeline Participation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C6EF1-2299-4768-B6F1-40AF20D7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849" y="6459785"/>
            <a:ext cx="70501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E-Rate Central 2017</a:t>
            </a:r>
          </a:p>
        </p:txBody>
      </p:sp>
    </p:spTree>
    <p:extLst>
      <p:ext uri="{BB962C8B-B14F-4D97-AF65-F5344CB8AC3E}">
        <p14:creationId xmlns:p14="http://schemas.microsoft.com/office/powerpoint/2010/main" val="190218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A31BA4-F521-417C-B579-CB1D856668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820" y="4201683"/>
            <a:ext cx="3879533" cy="20039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B2B3118-29F1-4078-A96F-4DE8ACB9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/>
              <a:t>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B1D0E3-CD34-4E73-A9C5-7FCC0D5E1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USAC - </a:t>
            </a:r>
            <a:r>
              <a:rPr lang="en-US" dirty="0">
                <a:hlinkClick r:id="rId3"/>
              </a:rPr>
              <a:t>https://www.usac.org/default.aspx</a:t>
            </a:r>
            <a:endParaRPr lang="en-US" dirty="0"/>
          </a:p>
          <a:p>
            <a:r>
              <a:rPr lang="en-US" dirty="0"/>
              <a:t>Nevada Public Utilities Commission - </a:t>
            </a:r>
            <a:r>
              <a:rPr lang="en-US" dirty="0">
                <a:hlinkClick r:id="rId4"/>
              </a:rPr>
              <a:t>http://puc.nv.gov/Contact/Contact_Us/</a:t>
            </a:r>
            <a:endParaRPr lang="en-US" dirty="0"/>
          </a:p>
          <a:p>
            <a:r>
              <a:rPr lang="en-US" dirty="0"/>
              <a:t>E-Rate Central – </a:t>
            </a:r>
            <a:r>
              <a:rPr lang="en-US" dirty="0">
                <a:hlinkClick r:id="rId5"/>
              </a:rPr>
              <a:t>http://www.e-ratecentral.com</a:t>
            </a:r>
            <a:endParaRPr lang="en-US" dirty="0"/>
          </a:p>
          <a:p>
            <a:r>
              <a:rPr lang="en-US" dirty="0"/>
              <a:t>OSIT - </a:t>
            </a:r>
            <a:r>
              <a:rPr lang="en-US" dirty="0">
                <a:hlinkClick r:id="rId6"/>
              </a:rPr>
              <a:t>http://osit.nv.gov/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28853-C23F-49C4-882D-7118561A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2017 E-Rate Central</a:t>
            </a:r>
          </a:p>
        </p:txBody>
      </p:sp>
    </p:spTree>
    <p:extLst>
      <p:ext uri="{BB962C8B-B14F-4D97-AF65-F5344CB8AC3E}">
        <p14:creationId xmlns:p14="http://schemas.microsoft.com/office/powerpoint/2010/main" val="156110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83AF-C877-49A0-A3B0-A1EBDC04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905" y="1030789"/>
            <a:ext cx="10058400" cy="872836"/>
          </a:xfrm>
        </p:spPr>
        <p:txBody>
          <a:bodyPr>
            <a:normAutofit/>
          </a:bodyPr>
          <a:lstStyle/>
          <a:p>
            <a:r>
              <a:rPr lang="en-US" dirty="0"/>
              <a:t>Universal Service Fund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0DEB9-BBDA-4815-8350-E183455F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905" y="2111737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182245" lvl="1" indent="-182245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63295" indent="-90170">
              <a:buFont typeface="Arial" panose="020B0604020202020204" pitchFamily="34" charset="0"/>
              <a:buChar char="•"/>
            </a:pPr>
            <a:r>
              <a:rPr lang="en-US" sz="2800" dirty="0"/>
              <a:t>The Universal Service Administrative Company (USAC) was created by the FCC to administer the ~$10 Billion fund.</a:t>
            </a:r>
          </a:p>
          <a:p>
            <a:pPr marL="963295" indent="-90170">
              <a:buFont typeface="Arial" panose="020B0604020202020204" pitchFamily="34" charset="0"/>
              <a:buChar char="•"/>
            </a:pPr>
            <a:r>
              <a:rPr lang="en-US" sz="2800" dirty="0"/>
              <a:t>Focus on universal service to all across the United States.</a:t>
            </a:r>
          </a:p>
          <a:p>
            <a:pPr marL="963295" indent="-90170">
              <a:buFont typeface="Arial" panose="020B0604020202020204" pitchFamily="34" charset="0"/>
              <a:buChar char="•"/>
            </a:pPr>
            <a:r>
              <a:rPr lang="en-US" sz="2800" dirty="0"/>
              <a:t>Programs primarily serve</a:t>
            </a:r>
          </a:p>
          <a:p>
            <a:pPr marL="1255903" lvl="1" indent="-90170">
              <a:buFont typeface="Arial" panose="020B0604020202020204" pitchFamily="34" charset="0"/>
              <a:buChar char="•"/>
            </a:pPr>
            <a:r>
              <a:rPr lang="en-US" sz="2400" dirty="0"/>
              <a:t>Rural Areas</a:t>
            </a:r>
          </a:p>
          <a:p>
            <a:pPr marL="1255903" lvl="1" indent="-90170">
              <a:buFont typeface="Arial" panose="020B0604020202020204" pitchFamily="34" charset="0"/>
              <a:buChar char="•"/>
            </a:pPr>
            <a:r>
              <a:rPr lang="en-US" sz="2400" dirty="0"/>
              <a:t>Underserved Areas</a:t>
            </a:r>
          </a:p>
          <a:p>
            <a:pPr marL="1255903" lvl="1" indent="-90170">
              <a:buFont typeface="Arial" panose="020B0604020202020204" pitchFamily="34" charset="0"/>
              <a:buChar char="•"/>
            </a:pPr>
            <a:r>
              <a:rPr lang="en-US" sz="2400" dirty="0"/>
              <a:t>Difficult-to-Reach Areas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4430-0BCF-4123-81D5-0BFC5C4F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E-Rate Central 2017</a:t>
            </a:r>
          </a:p>
        </p:txBody>
      </p:sp>
    </p:spTree>
    <p:extLst>
      <p:ext uri="{BB962C8B-B14F-4D97-AF65-F5344CB8AC3E}">
        <p14:creationId xmlns:p14="http://schemas.microsoft.com/office/powerpoint/2010/main" val="214916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56E79-5FC5-4D23-B7A0-0D180D6E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Service Fund Overview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2D2D203-E680-42AC-9342-FF1FB40AB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605156"/>
              </p:ext>
            </p:extLst>
          </p:nvPr>
        </p:nvGraphicFramePr>
        <p:xfrm>
          <a:off x="1097280" y="1845733"/>
          <a:ext cx="10058400" cy="418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DC41C-F815-4FFC-84E0-8F232DAA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E-Rate Central 2017</a:t>
            </a:r>
          </a:p>
        </p:txBody>
      </p:sp>
    </p:spTree>
    <p:extLst>
      <p:ext uri="{BB962C8B-B14F-4D97-AF65-F5344CB8AC3E}">
        <p14:creationId xmlns:p14="http://schemas.microsoft.com/office/powerpoint/2010/main" val="185979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AE3770-609E-4289-8B0A-45119D4347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8B6BCE-776F-41C6-B8BE-87214BA6A9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A5AC9C-E659-489D-8683-D019CE12A75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0FEBFB7-ADD6-4C77-BDC9-90E82C0BA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/>
          </a:blip>
          <a:srcRect t="7609" b="8122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B80983-DA17-4B40-AFE1-C3A40834F9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EAF9AA-4844-4960-9424-DC3E18A8C0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1F6393-7EA4-4D60-ACBB-A0B2C861681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6C0ABB2-9827-485F-8D37-E6D2F3B9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E-Rate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28FAA-62CE-42D5-8CEF-E306BB8C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E-Rate Central 2017</a:t>
            </a:r>
          </a:p>
        </p:txBody>
      </p:sp>
    </p:spTree>
    <p:extLst>
      <p:ext uri="{BB962C8B-B14F-4D97-AF65-F5344CB8AC3E}">
        <p14:creationId xmlns:p14="http://schemas.microsoft.com/office/powerpoint/2010/main" val="2144850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7002EB-BF70-4EBA-8C39-F21192A8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r"/>
            <a:r>
              <a:rPr lang="en-US" dirty="0"/>
              <a:t>E-Rate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9FC3C-EB83-4DB1-84C3-A5D509433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Provides discounts to keep students and library patrons connected to broadband and voices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Category One funding is available for voice services (subject to phasedown), telecommunication services and Internet Access.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Category Two funding is available for hardware, software and services essential for getting broadband to the classroom.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9EDCC-9070-488E-A5FA-6177F0B3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0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AE3770-609E-4289-8B0A-45119D4347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8B6BCE-776F-41C6-B8BE-87214BA6A9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A5AC9C-E659-489D-8683-D019CE12A75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1E80F19-F8AF-4787-BAEE-538CF50D79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/>
          </a:blip>
          <a:srcRect b="15730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B80983-DA17-4B40-AFE1-C3A40834F9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EAF9AA-4844-4960-9424-DC3E18A8C0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1F6393-7EA4-4D60-ACBB-A0B2C861681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02C0413-2DBF-4132-85C3-8F54F5C7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Rural Health Care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DCE9B-3F21-4FBC-8754-4D2EF8D3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E-Rate Central 2017</a:t>
            </a:r>
          </a:p>
        </p:txBody>
      </p:sp>
    </p:spTree>
    <p:extLst>
      <p:ext uri="{BB962C8B-B14F-4D97-AF65-F5344CB8AC3E}">
        <p14:creationId xmlns:p14="http://schemas.microsoft.com/office/powerpoint/2010/main" val="81115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BB9116-FF70-4CA6-8CDC-70BC4041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Rural Health Care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EF3DF-611E-41D0-877F-D711D2297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745322"/>
            <a:ext cx="10058402" cy="1154632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Supports health care facilities in bringing world class medical care to rural areas through increased broadband capabilities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2A5475-B6C4-418D-86E2-0FF639F0E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3017519"/>
            <a:ext cx="4937760" cy="2851575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Healthcare Connect Fund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Provides eligible rural Heath Care Providers and consortia with a 65% flat discount on eligible expenses related to broadband connectivity</a:t>
            </a:r>
          </a:p>
          <a:p>
            <a:endParaRPr lang="en-US" sz="2800" b="1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17A72-423F-43C4-8DA5-9951A10D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742FFE9-5610-42F8-8DED-7E8FA43A763D}"/>
              </a:ext>
            </a:extLst>
          </p:cNvPr>
          <p:cNvSpPr txBox="1">
            <a:spLocks/>
          </p:cNvSpPr>
          <p:nvPr/>
        </p:nvSpPr>
        <p:spPr>
          <a:xfrm>
            <a:off x="1097278" y="3017520"/>
            <a:ext cx="4937760" cy="28515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/>
              <a:t>Telecommunications Program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eligible rural Heath Care Providers with discounts for telecommunication services using urban/rural differential</a:t>
            </a:r>
          </a:p>
          <a:p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25348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D9261B-B85F-4850-82E5-D0818D88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Provider Eligibility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9BB6A-A73B-4D35-B61D-D24E3630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15D02E5-374C-4A2E-B8E0-EC0A36321BF7}"/>
              </a:ext>
            </a:extLst>
          </p:cNvPr>
          <p:cNvSpPr txBox="1">
            <a:spLocks/>
          </p:cNvSpPr>
          <p:nvPr/>
        </p:nvSpPr>
        <p:spPr>
          <a:xfrm>
            <a:off x="6217920" y="1931437"/>
            <a:ext cx="4937760" cy="393765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/>
              <a:t>Healthcare Connect Fund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Individual rural public/not-for profit HCPs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Consortium of eligible rural and non-rural public/not-for profit /HCPs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u="sng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CD02166-9B8B-4497-BF56-0FE19F60684F}"/>
              </a:ext>
            </a:extLst>
          </p:cNvPr>
          <p:cNvSpPr txBox="1">
            <a:spLocks/>
          </p:cNvSpPr>
          <p:nvPr/>
        </p:nvSpPr>
        <p:spPr>
          <a:xfrm>
            <a:off x="1097278" y="1931437"/>
            <a:ext cx="4937760" cy="39376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/>
              <a:t>Telecommunications Program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care providers (HCP)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a not-for-profit entity or a public entity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located in an FCC designated location</a:t>
            </a:r>
          </a:p>
          <a:p>
            <a:pPr marL="45034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80461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7990-5A84-4AA3-AEDA-0947A861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Telecommunications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16DC9-BD90-4B22-BDA2-4EF573618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Rural/Urban Differential Example</a:t>
            </a:r>
          </a:p>
          <a:p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9AD08-7F54-4AEB-A48A-0CDC5CE5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E-Rate Central 2017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9454C-F499-48EC-A185-15F0C7988A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99680" y="2402732"/>
            <a:ext cx="9745494" cy="37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637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f3e053-ceef-4b3d-91f4-ef78d2ef3449">
      <UserInfo>
        <DisplayName>Caroline Wolf</DisplayName>
        <AccountId>20</AccountId>
        <AccountType/>
      </UserInfo>
      <UserInfo>
        <DisplayName>Melinda Van Patten</DisplayName>
        <AccountId>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FC3B897D42114DA658FCC21844E1EF" ma:contentTypeVersion="4" ma:contentTypeDescription="Create a new document." ma:contentTypeScope="" ma:versionID="70f2b0f223c007e4ae34091e137dd41c">
  <xsd:schema xmlns:xsd="http://www.w3.org/2001/XMLSchema" xmlns:xs="http://www.w3.org/2001/XMLSchema" xmlns:p="http://schemas.microsoft.com/office/2006/metadata/properties" xmlns:ns2="d5e790a3-7e9a-431d-b72e-f8632358b814" xmlns:ns3="b3f3e053-ceef-4b3d-91f4-ef78d2ef3449" targetNamespace="http://schemas.microsoft.com/office/2006/metadata/properties" ma:root="true" ma:fieldsID="bc109a84467b733338146b6dca00633c" ns2:_="" ns3:_="">
    <xsd:import namespace="d5e790a3-7e9a-431d-b72e-f8632358b814"/>
    <xsd:import namespace="b3f3e053-ceef-4b3d-91f4-ef78d2ef34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790a3-7e9a-431d-b72e-f8632358b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3e053-ceef-4b3d-91f4-ef78d2ef34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FA60DB-234C-466C-9F29-928D2576C6A8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b3f3e053-ceef-4b3d-91f4-ef78d2ef3449"/>
    <ds:schemaRef ds:uri="http://schemas.microsoft.com/office/2006/metadata/properties"/>
    <ds:schemaRef ds:uri="d5e790a3-7e9a-431d-b72e-f8632358b814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D377E3-8188-40E7-8DB3-3B5667635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790a3-7e9a-431d-b72e-f8632358b814"/>
    <ds:schemaRef ds:uri="b3f3e053-ceef-4b3d-91f4-ef78d2ef34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AD40E2-DC6A-41F0-8612-C6ACEA95A4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12977</TotalTime>
  <Words>545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Courier New</vt:lpstr>
      <vt:lpstr>Times New Roman</vt:lpstr>
      <vt:lpstr>Wingdings</vt:lpstr>
      <vt:lpstr>Retrospect</vt:lpstr>
      <vt:lpstr>Universal Service Fund (USF) Programs Presented by Eric Flock   </vt:lpstr>
      <vt:lpstr>Universal Service Fund Administration</vt:lpstr>
      <vt:lpstr>Universal Service Fund Overview</vt:lpstr>
      <vt:lpstr>E-Rate</vt:lpstr>
      <vt:lpstr>E-Rate Program</vt:lpstr>
      <vt:lpstr>Rural Health Care</vt:lpstr>
      <vt:lpstr>Rural Health Care Program</vt:lpstr>
      <vt:lpstr>Health Care Provider Eligibility</vt:lpstr>
      <vt:lpstr>Telecommunications Program</vt:lpstr>
      <vt:lpstr>High Cost </vt:lpstr>
      <vt:lpstr>High Cost Program</vt:lpstr>
      <vt:lpstr>Connect America Fund</vt:lpstr>
      <vt:lpstr>Lifeline</vt:lpstr>
      <vt:lpstr>Lifeline</vt:lpstr>
      <vt:lpstr>Federal Poverty Guidelines</vt:lpstr>
      <vt:lpstr>Plan Qualifications</vt:lpstr>
      <vt:lpstr>Voice Support Phase-Down</vt:lpstr>
      <vt:lpstr>Lifeline Participation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E-rate: Prepare for FY 2018</dc:title>
  <dc:creator>Andrew G. Eisley</dc:creator>
  <cp:lastModifiedBy>Eric Flock</cp:lastModifiedBy>
  <cp:revision>64</cp:revision>
  <dcterms:modified xsi:type="dcterms:W3CDTF">2017-12-08T19:47:15Z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0x010100DDFC3B897D42114DA658FCC21844E1EF</vt:lpwstr>
  </property>
</Properties>
</file>